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78" r:id="rId6"/>
    <p:sldId id="276" r:id="rId7"/>
    <p:sldId id="277" r:id="rId8"/>
    <p:sldId id="268" r:id="rId9"/>
    <p:sldId id="261" r:id="rId10"/>
    <p:sldId id="275" r:id="rId11"/>
    <p:sldId id="265" r:id="rId12"/>
    <p:sldId id="269"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54758" autoAdjust="0"/>
  </p:normalViewPr>
  <p:slideViewPr>
    <p:cSldViewPr snapToGrid="0" snapToObjects="1">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22F05-6C1D-4F7C-897D-EA0B33E673DF}" type="datetimeFigureOut">
              <a:rPr lang="en-CA" smtClean="0"/>
              <a:t>2021-04-14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E247-5C92-4B48-BC0B-34AF3958F54C}" type="slidenum">
              <a:rPr lang="en-CA" smtClean="0"/>
              <a:t>‹#›</a:t>
            </a:fld>
            <a:endParaRPr lang="en-CA"/>
          </a:p>
        </p:txBody>
      </p:sp>
    </p:spTree>
    <p:extLst>
      <p:ext uri="{BB962C8B-B14F-4D97-AF65-F5344CB8AC3E}">
        <p14:creationId xmlns:p14="http://schemas.microsoft.com/office/powerpoint/2010/main" val="329802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Covid-19 has created a dynamic in which it is difficult to determine its impact on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Most are aware that Covid-19 has had some sort of impact on the Global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National and international leaders need to acquire this account because it gives them an understanding of the pandemic has dynamically altered the Global Economy. We look towards identifying trends and behaviors under uncertainty to give us an account of how we should proceed with poverty alleviation and economic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r>
              <a:rPr lang="en-US" sz="2000" dirty="0">
                <a:solidFill>
                  <a:srgbClr val="FFFFFF"/>
                </a:solidFill>
              </a:rPr>
              <a:t>Our study aims to discover,</a:t>
            </a:r>
          </a:p>
          <a:p>
            <a:pPr lvl="1"/>
            <a:r>
              <a:rPr lang="en-US" sz="1600" dirty="0">
                <a:solidFill>
                  <a:srgbClr val="FFFFFF"/>
                </a:solidFill>
              </a:rPr>
              <a:t>Whether or not the Covid-19 pandemic has had a negative or positive impact across the globe. And possibly specific countries. </a:t>
            </a:r>
          </a:p>
          <a:p>
            <a:pPr lvl="1"/>
            <a:r>
              <a:rPr lang="en-US" sz="1600" dirty="0">
                <a:solidFill>
                  <a:srgbClr val="FFFFFF"/>
                </a:solidFill>
              </a:rPr>
              <a:t>What are the correlations between deaths or cases and the global economy?</a:t>
            </a:r>
          </a:p>
          <a:p>
            <a:pPr lvl="1"/>
            <a:r>
              <a:rPr lang="en-US" sz="1600" dirty="0">
                <a:solidFill>
                  <a:srgbClr val="FFFFFF"/>
                </a:solidFill>
              </a:rPr>
              <a:t>How did the pandemic reduce or increase poverty through population control?</a:t>
            </a:r>
          </a:p>
          <a:p>
            <a:pPr lvl="1"/>
            <a:r>
              <a:rPr lang="en-US" sz="1600" dirty="0">
                <a:solidFill>
                  <a:srgbClr val="FFFFFF"/>
                </a:solidFill>
              </a:rPr>
              <a:t>What is the correlation between stringency and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3</a:t>
            </a:fld>
            <a:endParaRPr lang="en-CA"/>
          </a:p>
        </p:txBody>
      </p:sp>
    </p:spTree>
    <p:extLst>
      <p:ext uri="{BB962C8B-B14F-4D97-AF65-F5344CB8AC3E}">
        <p14:creationId xmlns:p14="http://schemas.microsoft.com/office/powerpoint/2010/main" val="428882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GDPCAP - Represents the GDP per Capita offered by a country. GDP is the Gross Domestic Product. It refers to the sum of money that a particular state can use for the welfare of its citizens. GDP per Capita is the division of the GDP among the citizens. Higher the GDP per Capita, more the country is capable of handling pandemic level situations like COVID-19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HDI - </a:t>
            </a:r>
            <a:r>
              <a:rPr lang="en-US" sz="1200" dirty="0"/>
              <a:t>Stands for Human Development Index. It is a measure of average achievement in key areas of human development. These could include healthcare facilities, medical advancements etc. Simply put, higher the HDI, better chances of citizens surviving a COVID-19 pandemic.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 - </a:t>
            </a:r>
            <a:r>
              <a:rPr lang="en-US" sz="1200" dirty="0"/>
              <a:t>Refers to how strict governments around the world became during the pandemic. Also refers to how stringent people became about following lockdown rules. In simpler words, it refers to how willing people were to following the rules of a pandemic.</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4</a:t>
            </a:fld>
            <a:endParaRPr lang="en-CA"/>
          </a:p>
        </p:txBody>
      </p:sp>
    </p:spTree>
    <p:extLst>
      <p:ext uri="{BB962C8B-B14F-4D97-AF65-F5344CB8AC3E}">
        <p14:creationId xmlns:p14="http://schemas.microsoft.com/office/powerpoint/2010/main" val="8705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Noise when evaluating the distribution of the data because time is disregarded</a:t>
            </a:r>
          </a:p>
          <a:p>
            <a:r>
              <a:rPr lang="en-US" sz="1200" dirty="0"/>
              <a:t>Low positive correlation between covid-19 features and economic features via visualization and statistical tests </a:t>
            </a:r>
          </a:p>
          <a:p>
            <a:r>
              <a:rPr lang="en-US" sz="1200" dirty="0"/>
              <a:t>GDPCAP, POP and HDI were constant throughout 2020</a:t>
            </a:r>
          </a:p>
          <a:p>
            <a:r>
              <a:rPr lang="en-US" sz="1200" dirty="0"/>
              <a:t>Continent data </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5</a:t>
            </a:fld>
            <a:endParaRPr lang="en-CA"/>
          </a:p>
        </p:txBody>
      </p:sp>
    </p:spTree>
    <p:extLst>
      <p:ext uri="{BB962C8B-B14F-4D97-AF65-F5344CB8AC3E}">
        <p14:creationId xmlns:p14="http://schemas.microsoft.com/office/powerpoint/2010/main" val="304951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8</a:t>
            </a:fld>
            <a:endParaRPr lang="en-CA"/>
          </a:p>
        </p:txBody>
      </p:sp>
    </p:spTree>
    <p:extLst>
      <p:ext uri="{BB962C8B-B14F-4D97-AF65-F5344CB8AC3E}">
        <p14:creationId xmlns:p14="http://schemas.microsoft.com/office/powerpoint/2010/main" val="35893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were unable to apply a timeseries model</a:t>
            </a:r>
          </a:p>
        </p:txBody>
      </p:sp>
      <p:sp>
        <p:nvSpPr>
          <p:cNvPr id="4" name="Slide Number Placeholder 3"/>
          <p:cNvSpPr>
            <a:spLocks noGrp="1"/>
          </p:cNvSpPr>
          <p:nvPr>
            <p:ph type="sldNum" sz="quarter" idx="5"/>
          </p:nvPr>
        </p:nvSpPr>
        <p:spPr/>
        <p:txBody>
          <a:bodyPr/>
          <a:lstStyle/>
          <a:p>
            <a:fld id="{F0ADE247-5C92-4B48-BC0B-34AF3958F54C}" type="slidenum">
              <a:rPr lang="en-CA" smtClean="0"/>
              <a:t>9</a:t>
            </a:fld>
            <a:endParaRPr lang="en-CA"/>
          </a:p>
        </p:txBody>
      </p:sp>
    </p:spTree>
    <p:extLst>
      <p:ext uri="{BB962C8B-B14F-4D97-AF65-F5344CB8AC3E}">
        <p14:creationId xmlns:p14="http://schemas.microsoft.com/office/powerpoint/2010/main" val="399250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10</a:t>
            </a:fld>
            <a:endParaRPr lang="en-CA"/>
          </a:p>
        </p:txBody>
      </p:sp>
    </p:spTree>
    <p:extLst>
      <p:ext uri="{BB962C8B-B14F-4D97-AF65-F5344CB8AC3E}">
        <p14:creationId xmlns:p14="http://schemas.microsoft.com/office/powerpoint/2010/main" val="41607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p>
          <a:p>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rPr>
              <a:t> To predict future values of GDPCAP or HDI, we will need to obtain historical data </a:t>
            </a:r>
          </a:p>
          <a:p>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11</a:t>
            </a:fld>
            <a:endParaRPr lang="en-CA"/>
          </a:p>
        </p:txBody>
      </p:sp>
    </p:spTree>
    <p:extLst>
      <p:ext uri="{BB962C8B-B14F-4D97-AF65-F5344CB8AC3E}">
        <p14:creationId xmlns:p14="http://schemas.microsoft.com/office/powerpoint/2010/main" val="52694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A9A-1A6D-0C46-8B80-05273853321F}"/>
              </a:ext>
            </a:extLst>
          </p:cNvPr>
          <p:cNvSpPr>
            <a:spLocks noGrp="1"/>
          </p:cNvSpPr>
          <p:nvPr>
            <p:ph type="ctrTitle"/>
          </p:nvPr>
        </p:nvSpPr>
        <p:spPr/>
        <p:txBody>
          <a:bodyPr/>
          <a:lstStyle/>
          <a:p>
            <a:r>
              <a:rPr lang="en-US" b="1" dirty="0"/>
              <a:t>Impact of Covid-19 Pandemic on the Global Economy:</a:t>
            </a:r>
            <a:br>
              <a:rPr lang="en-US" b="1" dirty="0"/>
            </a:br>
            <a:endParaRPr lang="en-US" dirty="0"/>
          </a:p>
        </p:txBody>
      </p:sp>
      <p:sp>
        <p:nvSpPr>
          <p:cNvPr id="3" name="Subtitle 2">
            <a:extLst>
              <a:ext uri="{FF2B5EF4-FFF2-40B4-BE49-F238E27FC236}">
                <a16:creationId xmlns:a16="http://schemas.microsoft.com/office/drawing/2014/main" id="{76D29FC2-7942-3A4A-BC42-8779008E259C}"/>
              </a:ext>
            </a:extLst>
          </p:cNvPr>
          <p:cNvSpPr>
            <a:spLocks noGrp="1"/>
          </p:cNvSpPr>
          <p:nvPr>
            <p:ph type="subTitle" idx="1"/>
          </p:nvPr>
        </p:nvSpPr>
        <p:spPr/>
        <p:txBody>
          <a:bodyPr/>
          <a:lstStyle/>
          <a:p>
            <a:r>
              <a:rPr lang="en-US" b="1" dirty="0"/>
              <a:t>Emphasis on Poverty Alleviation and Economic Growth</a:t>
            </a:r>
          </a:p>
          <a:p>
            <a:endParaRPr lang="en-US" dirty="0"/>
          </a:p>
        </p:txBody>
      </p:sp>
      <p:sp>
        <p:nvSpPr>
          <p:cNvPr id="4" name="TextBox 3">
            <a:extLst>
              <a:ext uri="{FF2B5EF4-FFF2-40B4-BE49-F238E27FC236}">
                <a16:creationId xmlns:a16="http://schemas.microsoft.com/office/drawing/2014/main" id="{A4163D57-ACF7-408A-989A-12401862C677}"/>
              </a:ext>
            </a:extLst>
          </p:cNvPr>
          <p:cNvSpPr txBox="1"/>
          <p:nvPr/>
        </p:nvSpPr>
        <p:spPr>
          <a:xfrm>
            <a:off x="8135007" y="5261163"/>
            <a:ext cx="2532992" cy="369332"/>
          </a:xfrm>
          <a:prstGeom prst="rect">
            <a:avLst/>
          </a:prstGeom>
          <a:noFill/>
        </p:spPr>
        <p:txBody>
          <a:bodyPr wrap="square" rtlCol="0">
            <a:spAutoFit/>
          </a:bodyPr>
          <a:lstStyle/>
          <a:p>
            <a:r>
              <a:rPr lang="en-CA" b="1" dirty="0"/>
              <a:t>Presented by </a:t>
            </a:r>
            <a:r>
              <a:rPr lang="en-CA" b="1" dirty="0" err="1"/>
              <a:t>pytorch</a:t>
            </a:r>
            <a:endParaRPr lang="en-CA" b="1" dirty="0"/>
          </a:p>
        </p:txBody>
      </p:sp>
    </p:spTree>
    <p:extLst>
      <p:ext uri="{BB962C8B-B14F-4D97-AF65-F5344CB8AC3E}">
        <p14:creationId xmlns:p14="http://schemas.microsoft.com/office/powerpoint/2010/main" val="2716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Model Evaluation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Multiple Linear Regression</a:t>
            </a:r>
          </a:p>
          <a:p>
            <a:pPr lvl="1"/>
            <a:r>
              <a:rPr lang="en-US" sz="1600" dirty="0">
                <a:solidFill>
                  <a:srgbClr val="FFFFFF"/>
                </a:solidFill>
              </a:rPr>
              <a:t>MAE = 2.08</a:t>
            </a:r>
          </a:p>
          <a:p>
            <a:pPr lvl="1"/>
            <a:r>
              <a:rPr lang="en-US" sz="1600" dirty="0">
                <a:solidFill>
                  <a:srgbClr val="FFFFFF"/>
                </a:solidFill>
              </a:rPr>
              <a:t>R-squared = 0.228</a:t>
            </a:r>
          </a:p>
          <a:p>
            <a:r>
              <a:rPr lang="en-US" sz="2000" dirty="0">
                <a:solidFill>
                  <a:srgbClr val="FFFFFF"/>
                </a:solidFill>
              </a:rPr>
              <a:t>ANN - Multilayer Perceptron</a:t>
            </a:r>
          </a:p>
          <a:p>
            <a:pPr lvl="1"/>
            <a:r>
              <a:rPr lang="en-US" sz="1600" dirty="0">
                <a:solidFill>
                  <a:srgbClr val="FFFFFF"/>
                </a:solidFill>
              </a:rPr>
              <a:t>R-squared = 0.119399  </a:t>
            </a:r>
          </a:p>
        </p:txBody>
      </p:sp>
    </p:spTree>
    <p:extLst>
      <p:ext uri="{BB962C8B-B14F-4D97-AF65-F5344CB8AC3E}">
        <p14:creationId xmlns:p14="http://schemas.microsoft.com/office/powerpoint/2010/main" val="325576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Conclusion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fontScale="92500" lnSpcReduction="20000"/>
          </a:bodyPr>
          <a:lstStyle/>
          <a:p>
            <a:r>
              <a:rPr lang="en-US" sz="2000" dirty="0">
                <a:solidFill>
                  <a:srgbClr val="FFFFFF"/>
                </a:solidFill>
              </a:rPr>
              <a:t>A strong conclusion on the impacts of covid-19 on the global economy cannot be made at this time</a:t>
            </a:r>
          </a:p>
          <a:p>
            <a:r>
              <a:rPr lang="en-US" sz="2000" dirty="0">
                <a:solidFill>
                  <a:srgbClr val="FFFFFF"/>
                </a:solidFill>
              </a:rPr>
              <a:t>Although, we were NOT able to discover a model that explains most of the variance in GDPCAP or HDI, we acknowledge the complexity of this problem. </a:t>
            </a:r>
          </a:p>
          <a:p>
            <a:r>
              <a:rPr lang="en-US" sz="2000" dirty="0">
                <a:solidFill>
                  <a:srgbClr val="FFFFFF"/>
                </a:solidFill>
              </a:rPr>
              <a:t>The models obtained demonstrate the inaccuracy of many, when making decisions regarding the economy </a:t>
            </a:r>
          </a:p>
          <a:p>
            <a:r>
              <a:rPr lang="en-US" sz="2000" dirty="0">
                <a:solidFill>
                  <a:srgbClr val="FFFFFF"/>
                </a:solidFill>
              </a:rPr>
              <a:t>Further analysis</a:t>
            </a:r>
          </a:p>
          <a:p>
            <a:r>
              <a:rPr lang="en-US" sz="2000" dirty="0">
                <a:solidFill>
                  <a:srgbClr val="FFFFFF"/>
                </a:solidFill>
              </a:rPr>
              <a:t>More features </a:t>
            </a:r>
          </a:p>
        </p:txBody>
      </p:sp>
    </p:spTree>
    <p:extLst>
      <p:ext uri="{BB962C8B-B14F-4D97-AF65-F5344CB8AC3E}">
        <p14:creationId xmlns:p14="http://schemas.microsoft.com/office/powerpoint/2010/main" val="268109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5"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7" name="Group 116">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2"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Questions</a:t>
            </a:r>
          </a:p>
        </p:txBody>
      </p:sp>
      <p:pic>
        <p:nvPicPr>
          <p:cNvPr id="42" name="Picture 41" descr="Question mark on green pastel background">
            <a:extLst>
              <a:ext uri="{FF2B5EF4-FFF2-40B4-BE49-F238E27FC236}">
                <a16:creationId xmlns:a16="http://schemas.microsoft.com/office/drawing/2014/main" id="{1E690017-13CE-453F-829F-D036B2F87973}"/>
              </a:ext>
            </a:extLst>
          </p:cNvPr>
          <p:cNvPicPr>
            <a:picLocks noChangeAspect="1"/>
          </p:cNvPicPr>
          <p:nvPr/>
        </p:nvPicPr>
        <p:blipFill rotWithShape="1">
          <a:blip r:embed="rId4"/>
          <a:srcRect l="44648" r="4656"/>
          <a:stretch/>
        </p:blipFill>
        <p:spPr>
          <a:xfrm>
            <a:off x="1882630" y="1527175"/>
            <a:ext cx="239937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8227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91" name="Group 17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9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234" name="Rectangle 233">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237"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38"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1"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6"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7"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8"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3"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6"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3"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4"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5"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6"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7"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8"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9"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0"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1"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2"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3"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4"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5"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6"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7"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8"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9"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0"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292"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dirty="0"/>
              <a:t>Thank You!</a:t>
            </a:r>
          </a:p>
        </p:txBody>
      </p:sp>
    </p:spTree>
    <p:extLst>
      <p:ext uri="{BB962C8B-B14F-4D97-AF65-F5344CB8AC3E}">
        <p14:creationId xmlns:p14="http://schemas.microsoft.com/office/powerpoint/2010/main" val="240350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306" name="Group 305">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07"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08"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9"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0"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11"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3"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4"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5"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6"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7"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8"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9"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0"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1"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2"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3"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4"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5"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6"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7"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8"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9"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0"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1"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2"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3"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4"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5"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36"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7"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8"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9"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0"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1"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2"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3"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4"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5"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6"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7"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48"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9"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0"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1"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2"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3"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4"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5"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6"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7"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8"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9"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0"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useBgFill="1">
        <p:nvSpPr>
          <p:cNvPr id="362" name="Rectangle 361">
            <a:extLst>
              <a:ext uri="{FF2B5EF4-FFF2-40B4-BE49-F238E27FC236}">
                <a16:creationId xmlns:a16="http://schemas.microsoft.com/office/drawing/2014/main" id="{46F5C31A-DCC7-49D8-9982-1042DBBF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 Diagonal Corner Rectangle 6">
            <a:extLst>
              <a:ext uri="{FF2B5EF4-FFF2-40B4-BE49-F238E27FC236}">
                <a16:creationId xmlns:a16="http://schemas.microsoft.com/office/drawing/2014/main" id="{7AFB7295-2F19-4B05-A81A-87B51093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a:extLst>
              <a:ext uri="{FF2B5EF4-FFF2-40B4-BE49-F238E27FC236}">
                <a16:creationId xmlns:a16="http://schemas.microsoft.com/office/drawing/2014/main" id="{7D9E8E26-937B-4D88-9FED-7A5E1E6F66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200"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C7F3D7-E9A5-544F-B2B4-FEFD862BCF7C}"/>
              </a:ext>
            </a:extLst>
          </p:cNvPr>
          <p:cNvSpPr>
            <a:spLocks noGrp="1"/>
          </p:cNvSpPr>
          <p:nvPr>
            <p:ph type="title"/>
          </p:nvPr>
        </p:nvSpPr>
        <p:spPr>
          <a:xfrm>
            <a:off x="4781548" y="1068839"/>
            <a:ext cx="7477126" cy="3603173"/>
          </a:xfrm>
        </p:spPr>
        <p:txBody>
          <a:bodyPr vert="horz" lIns="91440" tIns="45720" rIns="91440" bIns="45720" rtlCol="0" anchor="t">
            <a:noAutofit/>
          </a:bodyPr>
          <a:lstStyle/>
          <a:p>
            <a:pPr algn="ctr"/>
            <a:r>
              <a:rPr lang="en-US" sz="13800" dirty="0"/>
              <a:t>Team - </a:t>
            </a:r>
            <a:r>
              <a:rPr lang="en-US" sz="13800" dirty="0" err="1"/>
              <a:t>pytorch</a:t>
            </a:r>
            <a:endParaRPr lang="en-US" sz="13800" dirty="0"/>
          </a:p>
        </p:txBody>
      </p:sp>
      <p:sp>
        <p:nvSpPr>
          <p:cNvPr id="3" name="Content Placeholder 2">
            <a:extLst>
              <a:ext uri="{FF2B5EF4-FFF2-40B4-BE49-F238E27FC236}">
                <a16:creationId xmlns:a16="http://schemas.microsoft.com/office/drawing/2014/main" id="{26B3E36C-2A74-7E4F-9ABB-94E61485AC1F}"/>
              </a:ext>
            </a:extLst>
          </p:cNvPr>
          <p:cNvSpPr>
            <a:spLocks noGrp="1"/>
          </p:cNvSpPr>
          <p:nvPr>
            <p:ph idx="1"/>
          </p:nvPr>
        </p:nvSpPr>
        <p:spPr>
          <a:xfrm>
            <a:off x="150903" y="1931222"/>
            <a:ext cx="4367211" cy="3359153"/>
          </a:xfrm>
        </p:spPr>
        <p:txBody>
          <a:bodyPr vert="horz" lIns="91440" tIns="45720" rIns="91440" bIns="45720" rtlCol="0">
            <a:normAutofit/>
          </a:bodyPr>
          <a:lstStyle/>
          <a:p>
            <a:pPr marL="0" indent="0" algn="ctr">
              <a:lnSpc>
                <a:spcPct val="110000"/>
              </a:lnSpc>
              <a:buNone/>
            </a:pPr>
            <a:r>
              <a:rPr lang="en-US" sz="4000" cap="all" dirty="0"/>
              <a:t>Ada-</a:t>
            </a:r>
            <a:r>
              <a:rPr lang="en-US" sz="4000" cap="all" dirty="0" err="1"/>
              <a:t>Ihueze</a:t>
            </a:r>
            <a:r>
              <a:rPr lang="en-US" sz="4000" cap="all" dirty="0"/>
              <a:t> </a:t>
            </a:r>
          </a:p>
          <a:p>
            <a:pPr marL="0" indent="0" algn="ctr">
              <a:lnSpc>
                <a:spcPct val="110000"/>
              </a:lnSpc>
              <a:buNone/>
            </a:pPr>
            <a:r>
              <a:rPr lang="en-US" sz="4000" cap="all" dirty="0"/>
              <a:t>&amp; </a:t>
            </a:r>
          </a:p>
          <a:p>
            <a:pPr marL="0" indent="0" algn="ctr">
              <a:lnSpc>
                <a:spcPct val="110000"/>
              </a:lnSpc>
              <a:buNone/>
            </a:pPr>
            <a:r>
              <a:rPr lang="en-US" sz="4000" cap="all" dirty="0"/>
              <a:t>Korede Adegboye</a:t>
            </a:r>
          </a:p>
        </p:txBody>
      </p:sp>
    </p:spTree>
    <p:extLst>
      <p:ext uri="{BB962C8B-B14F-4D97-AF65-F5344CB8AC3E}">
        <p14:creationId xmlns:p14="http://schemas.microsoft.com/office/powerpoint/2010/main" val="42922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90A51-29C2-EF4B-A2BF-DDAB0D615877}"/>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Problem Statement</a:t>
            </a:r>
          </a:p>
        </p:txBody>
      </p:sp>
      <p:sp>
        <p:nvSpPr>
          <p:cNvPr id="3" name="Content Placeholder 2">
            <a:extLst>
              <a:ext uri="{FF2B5EF4-FFF2-40B4-BE49-F238E27FC236}">
                <a16:creationId xmlns:a16="http://schemas.microsoft.com/office/drawing/2014/main" id="{548DAF5A-14D5-0E4E-AD0D-C25D3AB2B5F7}"/>
              </a:ext>
            </a:extLst>
          </p:cNvPr>
          <p:cNvSpPr>
            <a:spLocks noGrp="1"/>
          </p:cNvSpPr>
          <p:nvPr>
            <p:ph idx="1"/>
          </p:nvPr>
        </p:nvSpPr>
        <p:spPr>
          <a:xfrm>
            <a:off x="1577446" y="2413001"/>
            <a:ext cx="9048218" cy="3033180"/>
          </a:xfrm>
        </p:spPr>
        <p:txBody>
          <a:bodyPr anchor="ctr">
            <a:normAutofit fontScale="92500" lnSpcReduction="10000"/>
          </a:bodyPr>
          <a:lstStyle/>
          <a:p>
            <a:r>
              <a:rPr lang="en-US" sz="2000" dirty="0">
                <a:solidFill>
                  <a:srgbClr val="FFFFFF"/>
                </a:solidFill>
              </a:rPr>
              <a:t>The effect of the pandemic on global economies and social policies remains complex to determine. </a:t>
            </a:r>
          </a:p>
          <a:p>
            <a:r>
              <a:rPr lang="en-US" sz="2000" dirty="0">
                <a:solidFill>
                  <a:srgbClr val="FFFFFF"/>
                </a:solidFill>
              </a:rPr>
              <a:t> This singular action may have impacted economies and their standing.</a:t>
            </a:r>
          </a:p>
          <a:p>
            <a:r>
              <a:rPr lang="en-US" sz="2000" dirty="0">
                <a:solidFill>
                  <a:srgbClr val="FFFFFF"/>
                </a:solidFill>
              </a:rPr>
              <a:t>Unemployment rates across the globe have been questioned due to stringent measures put in place to curb the spread of the virus. </a:t>
            </a:r>
          </a:p>
          <a:p>
            <a:r>
              <a:rPr lang="en-US" sz="2000" dirty="0">
                <a:solidFill>
                  <a:srgbClr val="FFFFFF"/>
                </a:solidFill>
              </a:rPr>
              <a:t>Some believe it has negatively impacted the economy, while others have used it as an opportunity to stimulate economic growth (or poverty alleviation).. Leaving many susceptible to misinformation and uncertainty. </a:t>
            </a:r>
          </a:p>
          <a:p>
            <a:endParaRPr lang="en-US" sz="2000" dirty="0">
              <a:solidFill>
                <a:srgbClr val="FFFFFF"/>
              </a:solidFill>
            </a:endParaRPr>
          </a:p>
        </p:txBody>
      </p:sp>
    </p:spTree>
    <p:extLst>
      <p:ext uri="{BB962C8B-B14F-4D97-AF65-F5344CB8AC3E}">
        <p14:creationId xmlns:p14="http://schemas.microsoft.com/office/powerpoint/2010/main" val="27419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BF649-9FB0-0F48-BB48-7B8D92ABFFDF}"/>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Data</a:t>
            </a:r>
          </a:p>
        </p:txBody>
      </p:sp>
      <p:sp>
        <p:nvSpPr>
          <p:cNvPr id="3" name="Content Placeholder 2">
            <a:extLst>
              <a:ext uri="{FF2B5EF4-FFF2-40B4-BE49-F238E27FC236}">
                <a16:creationId xmlns:a16="http://schemas.microsoft.com/office/drawing/2014/main" id="{0F113DC9-8DD8-CF43-94D9-011965715E78}"/>
              </a:ext>
            </a:extLst>
          </p:cNvPr>
          <p:cNvSpPr>
            <a:spLocks noGrp="1"/>
          </p:cNvSpPr>
          <p:nvPr>
            <p:ph idx="1"/>
          </p:nvPr>
        </p:nvSpPr>
        <p:spPr>
          <a:xfrm>
            <a:off x="1577446" y="2413001"/>
            <a:ext cx="9048218" cy="3033180"/>
          </a:xfrm>
        </p:spPr>
        <p:txBody>
          <a:bodyPr anchor="ctr">
            <a:normAutofit fontScale="85000" lnSpcReduction="20000"/>
          </a:bodyPr>
          <a:lstStyle/>
          <a:p>
            <a:r>
              <a:rPr lang="en-US" sz="2000" b="1" dirty="0">
                <a:solidFill>
                  <a:srgbClr val="FFFFFF"/>
                </a:solidFill>
              </a:rPr>
              <a:t>DATA</a:t>
            </a:r>
            <a:r>
              <a:rPr lang="en-US" sz="2000" dirty="0">
                <a:solidFill>
                  <a:srgbClr val="FFFFFF"/>
                </a:solidFill>
              </a:rPr>
              <a:t>: This data was gathered from Kaggle.com which had the following features:</a:t>
            </a:r>
          </a:p>
          <a:p>
            <a:pPr lvl="1"/>
            <a:r>
              <a:rPr lang="en-US" dirty="0"/>
              <a:t>Code, Country, Date (Daily – Dec 2019 – Oct 2020), Population, </a:t>
            </a:r>
          </a:p>
          <a:p>
            <a:pPr lvl="1"/>
            <a:r>
              <a:rPr lang="en-US" dirty="0"/>
              <a:t>GDP per capita, Human Development Index</a:t>
            </a:r>
            <a:endParaRPr lang="en-US" dirty="0">
              <a:solidFill>
                <a:srgbClr val="FFFFFF"/>
              </a:solidFill>
            </a:endParaRPr>
          </a:p>
          <a:p>
            <a:pPr lvl="1"/>
            <a:r>
              <a:rPr lang="en-US" dirty="0">
                <a:solidFill>
                  <a:srgbClr val="FFFFFF"/>
                </a:solidFill>
              </a:rPr>
              <a:t>Total Cases, Total deaths, Stringency Index </a:t>
            </a:r>
          </a:p>
          <a:p>
            <a:r>
              <a:rPr lang="en-US" sz="2000" dirty="0" err="1"/>
              <a:t>raw_data</a:t>
            </a:r>
            <a:r>
              <a:rPr lang="en-US" sz="2000" dirty="0"/>
              <a:t> – unnamed columns, missing values, “#NUM”</a:t>
            </a:r>
          </a:p>
          <a:p>
            <a:r>
              <a:rPr lang="en-US" sz="2000" dirty="0" err="1"/>
              <a:t>transformed_data</a:t>
            </a:r>
            <a:r>
              <a:rPr lang="en-US" sz="2000" dirty="0"/>
              <a:t> – missing values (HDI)</a:t>
            </a:r>
          </a:p>
          <a:p>
            <a:r>
              <a:rPr lang="en-US" sz="2000" dirty="0" err="1"/>
              <a:t>raw_data</a:t>
            </a:r>
            <a:r>
              <a:rPr lang="en-US" sz="2000" dirty="0"/>
              <a:t> vs </a:t>
            </a:r>
            <a:r>
              <a:rPr lang="en-US" sz="2000" dirty="0" err="1"/>
              <a:t>transformed_data</a:t>
            </a:r>
            <a:r>
              <a:rPr lang="en-US" sz="2000" dirty="0"/>
              <a:t> – scale and visual</a:t>
            </a:r>
          </a:p>
          <a:p>
            <a:r>
              <a:rPr lang="en-US" sz="2000" dirty="0">
                <a:solidFill>
                  <a:srgbClr val="FFFFFF"/>
                </a:solidFill>
              </a:rPr>
              <a:t>Datatypes – float, int, string (object)</a:t>
            </a:r>
          </a:p>
          <a:p>
            <a:pPr lvl="1"/>
            <a:endParaRPr lang="en-US" dirty="0"/>
          </a:p>
        </p:txBody>
      </p:sp>
    </p:spTree>
    <p:extLst>
      <p:ext uri="{BB962C8B-B14F-4D97-AF65-F5344CB8AC3E}">
        <p14:creationId xmlns:p14="http://schemas.microsoft.com/office/powerpoint/2010/main" val="253523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78" name="Group 3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92" name="Group 91">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3" name="Rectangle 92">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60DD20D-E94D-A84E-A01C-C6BDA6B8C8E8}"/>
              </a:ext>
            </a:extLst>
          </p:cNvPr>
          <p:cNvSpPr>
            <a:spLocks noGrp="1"/>
          </p:cNvSpPr>
          <p:nvPr>
            <p:ph type="title"/>
          </p:nvPr>
        </p:nvSpPr>
        <p:spPr>
          <a:xfrm>
            <a:off x="7965686" y="321468"/>
            <a:ext cx="3156229" cy="801687"/>
          </a:xfrm>
        </p:spPr>
        <p:txBody>
          <a:bodyPr vert="horz" lIns="91440" tIns="45720" rIns="91440" bIns="45720" rtlCol="0" anchor="b">
            <a:normAutofit/>
          </a:bodyPr>
          <a:lstStyle/>
          <a:p>
            <a:r>
              <a:rPr lang="en-US" sz="3400" dirty="0"/>
              <a:t>Visualizations</a:t>
            </a:r>
          </a:p>
        </p:txBody>
      </p:sp>
      <p:grpSp>
        <p:nvGrpSpPr>
          <p:cNvPr id="96" name="Group 95">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7"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8"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1"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6"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8"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2" name="Group 151">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4" name="Picture 3" descr="Diagram&#10;&#10;Description automatically generated with medium confidence">
            <a:extLst>
              <a:ext uri="{FF2B5EF4-FFF2-40B4-BE49-F238E27FC236}">
                <a16:creationId xmlns:a16="http://schemas.microsoft.com/office/drawing/2014/main" id="{08340F8C-1F59-4A80-AF40-49E0E3E88160}"/>
              </a:ext>
            </a:extLst>
          </p:cNvPr>
          <p:cNvPicPr>
            <a:picLocks noChangeAspect="1"/>
          </p:cNvPicPr>
          <p:nvPr/>
        </p:nvPicPr>
        <p:blipFill>
          <a:blip r:embed="rId5"/>
          <a:stretch>
            <a:fillRect/>
          </a:stretch>
        </p:blipFill>
        <p:spPr>
          <a:xfrm>
            <a:off x="-41827" y="-9525"/>
            <a:ext cx="6959986" cy="6853238"/>
          </a:xfrm>
          <a:prstGeom prst="rect">
            <a:avLst/>
          </a:prstGeom>
        </p:spPr>
      </p:pic>
      <p:pic>
        <p:nvPicPr>
          <p:cNvPr id="6" name="Picture 5">
            <a:extLst>
              <a:ext uri="{FF2B5EF4-FFF2-40B4-BE49-F238E27FC236}">
                <a16:creationId xmlns:a16="http://schemas.microsoft.com/office/drawing/2014/main" id="{ABC99D3E-5A6A-4E04-A9D3-E33B39440ED4}"/>
              </a:ext>
            </a:extLst>
          </p:cNvPr>
          <p:cNvPicPr>
            <a:picLocks noChangeAspect="1"/>
          </p:cNvPicPr>
          <p:nvPr/>
        </p:nvPicPr>
        <p:blipFill>
          <a:blip r:embed="rId6"/>
          <a:stretch>
            <a:fillRect/>
          </a:stretch>
        </p:blipFill>
        <p:spPr>
          <a:xfrm>
            <a:off x="7591615" y="1936063"/>
            <a:ext cx="4053683" cy="2929731"/>
          </a:xfrm>
          <a:prstGeom prst="rect">
            <a:avLst/>
          </a:prstGeom>
        </p:spPr>
      </p:pic>
    </p:spTree>
    <p:extLst>
      <p:ext uri="{BB962C8B-B14F-4D97-AF65-F5344CB8AC3E}">
        <p14:creationId xmlns:p14="http://schemas.microsoft.com/office/powerpoint/2010/main" val="86896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B7AE0-DE30-4EB3-ABA8-3C2D235F6374}"/>
              </a:ext>
            </a:extLst>
          </p:cNvPr>
          <p:cNvPicPr>
            <a:picLocks noChangeAspect="1"/>
          </p:cNvPicPr>
          <p:nvPr/>
        </p:nvPicPr>
        <p:blipFill>
          <a:blip r:embed="rId3"/>
          <a:stretch>
            <a:fillRect/>
          </a:stretch>
        </p:blipFill>
        <p:spPr>
          <a:xfrm>
            <a:off x="139788" y="3520966"/>
            <a:ext cx="5208165" cy="3110026"/>
          </a:xfrm>
          <a:prstGeom prst="rect">
            <a:avLst/>
          </a:prstGeom>
        </p:spPr>
      </p:pic>
      <p:pic>
        <p:nvPicPr>
          <p:cNvPr id="6" name="Picture 5">
            <a:extLst>
              <a:ext uri="{FF2B5EF4-FFF2-40B4-BE49-F238E27FC236}">
                <a16:creationId xmlns:a16="http://schemas.microsoft.com/office/drawing/2014/main" id="{9C1CB29B-7984-48CD-A1DD-A98F9A485901}"/>
              </a:ext>
            </a:extLst>
          </p:cNvPr>
          <p:cNvPicPr>
            <a:picLocks noChangeAspect="1"/>
          </p:cNvPicPr>
          <p:nvPr/>
        </p:nvPicPr>
        <p:blipFill>
          <a:blip r:embed="rId4"/>
          <a:stretch>
            <a:fillRect/>
          </a:stretch>
        </p:blipFill>
        <p:spPr>
          <a:xfrm>
            <a:off x="6249871" y="3520966"/>
            <a:ext cx="4961231" cy="3110026"/>
          </a:xfrm>
          <a:prstGeom prst="rect">
            <a:avLst/>
          </a:prstGeom>
        </p:spPr>
      </p:pic>
      <p:pic>
        <p:nvPicPr>
          <p:cNvPr id="151" name="Picture 150" descr="A picture containing graphical user interface&#10;&#10;Description automatically generated">
            <a:extLst>
              <a:ext uri="{FF2B5EF4-FFF2-40B4-BE49-F238E27FC236}">
                <a16:creationId xmlns:a16="http://schemas.microsoft.com/office/drawing/2014/main" id="{75285535-0F02-443A-ADF3-BBC4350ED798}"/>
              </a:ext>
            </a:extLst>
          </p:cNvPr>
          <p:cNvPicPr>
            <a:picLocks noChangeAspect="1"/>
          </p:cNvPicPr>
          <p:nvPr/>
        </p:nvPicPr>
        <p:blipFill>
          <a:blip r:embed="rId5"/>
          <a:stretch>
            <a:fillRect/>
          </a:stretch>
        </p:blipFill>
        <p:spPr>
          <a:xfrm>
            <a:off x="3690290" y="378372"/>
            <a:ext cx="5056240" cy="2780931"/>
          </a:xfrm>
          <a:prstGeom prst="rect">
            <a:avLst/>
          </a:prstGeom>
        </p:spPr>
      </p:pic>
    </p:spTree>
    <p:extLst>
      <p:ext uri="{BB962C8B-B14F-4D97-AF65-F5344CB8AC3E}">
        <p14:creationId xmlns:p14="http://schemas.microsoft.com/office/powerpoint/2010/main" val="25450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76546F6F-626A-44DA-9AA5-5B8178B6F0DD}"/>
              </a:ext>
            </a:extLst>
          </p:cNvPr>
          <p:cNvPicPr>
            <a:picLocks noChangeAspect="1"/>
          </p:cNvPicPr>
          <p:nvPr/>
        </p:nvPicPr>
        <p:blipFill rotWithShape="1">
          <a:blip r:embed="rId4"/>
          <a:srcRect l="19700" r="12317" b="2"/>
          <a:stretch/>
        </p:blipFill>
        <p:spPr>
          <a:xfrm>
            <a:off x="206480" y="1469441"/>
            <a:ext cx="3645539" cy="3700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3BC5289-789F-404D-8829-68BA2286B9F8}"/>
              </a:ext>
            </a:extLst>
          </p:cNvPr>
          <p:cNvPicPr>
            <a:picLocks noChangeAspect="1"/>
          </p:cNvPicPr>
          <p:nvPr/>
        </p:nvPicPr>
        <p:blipFill rotWithShape="1">
          <a:blip r:embed="rId5"/>
          <a:srcRect l="16791" r="11526" b="3"/>
          <a:stretch/>
        </p:blipFill>
        <p:spPr>
          <a:xfrm>
            <a:off x="8232191" y="1460889"/>
            <a:ext cx="3770265" cy="3760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F16801A-14DB-4AA8-94E9-A45551EC949A}"/>
              </a:ext>
            </a:extLst>
          </p:cNvPr>
          <p:cNvPicPr>
            <a:picLocks noChangeAspect="1"/>
          </p:cNvPicPr>
          <p:nvPr/>
        </p:nvPicPr>
        <p:blipFill rotWithShape="1">
          <a:blip r:embed="rId6"/>
          <a:srcRect l="20027" r="8335" b="-2"/>
          <a:stretch/>
        </p:blipFill>
        <p:spPr>
          <a:xfrm>
            <a:off x="4175869" y="1460408"/>
            <a:ext cx="3775278" cy="374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grpSp>
      <p:sp>
        <p:nvSpPr>
          <p:cNvPr id="12" name="Title 11">
            <a:extLst>
              <a:ext uri="{FF2B5EF4-FFF2-40B4-BE49-F238E27FC236}">
                <a16:creationId xmlns:a16="http://schemas.microsoft.com/office/drawing/2014/main" id="{9F487A9C-98D3-4640-80AA-6E3541B2AE93}"/>
              </a:ext>
            </a:extLst>
          </p:cNvPr>
          <p:cNvSpPr>
            <a:spLocks noGrp="1"/>
          </p:cNvSpPr>
          <p:nvPr>
            <p:ph type="title"/>
          </p:nvPr>
        </p:nvSpPr>
        <p:spPr>
          <a:xfrm>
            <a:off x="1141413" y="1522772"/>
            <a:ext cx="9905998" cy="1478570"/>
          </a:xfrm>
        </p:spPr>
        <p:txBody>
          <a:bodyPr/>
          <a:lstStyle/>
          <a:p>
            <a:endParaRPr lang="en-CA"/>
          </a:p>
        </p:txBody>
      </p:sp>
    </p:spTree>
    <p:extLst>
      <p:ext uri="{BB962C8B-B14F-4D97-AF65-F5344CB8AC3E}">
        <p14:creationId xmlns:p14="http://schemas.microsoft.com/office/powerpoint/2010/main" val="116383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356"/>
                                        </p:tgtEl>
                                        <p:attrNameLst>
                                          <p:attrName>style.visibility</p:attrName>
                                        </p:attrNameLst>
                                      </p:cBhvr>
                                      <p:to>
                                        <p:strVal val="visible"/>
                                      </p:to>
                                    </p:set>
                                    <p:animEffect transition="in" filter="fade">
                                      <p:cBhvr>
                                        <p:cTn id="16" dur="700"/>
                                        <p:tgtEl>
                                          <p:spTgt spid="356"/>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57"/>
                                        </p:tgtEl>
                                        <p:attrNameLst>
                                          <p:attrName>style.visibility</p:attrName>
                                        </p:attrNameLst>
                                      </p:cBhvr>
                                      <p:to>
                                        <p:strVal val="visible"/>
                                      </p:to>
                                    </p:set>
                                    <p:animEffect transition="in" filter="fade">
                                      <p:cBhvr>
                                        <p:cTn id="19"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 bubble chart&#10;&#10;Description automatically generated">
            <a:extLst>
              <a:ext uri="{FF2B5EF4-FFF2-40B4-BE49-F238E27FC236}">
                <a16:creationId xmlns:a16="http://schemas.microsoft.com/office/drawing/2014/main" id="{D45E1830-DD80-B742-A424-29BB983C45A4}"/>
              </a:ext>
            </a:extLst>
          </p:cNvPr>
          <p:cNvPicPr>
            <a:picLocks noGrp="1" noChangeAspect="1"/>
          </p:cNvPicPr>
          <p:nvPr>
            <p:ph idx="1"/>
          </p:nvPr>
        </p:nvPicPr>
        <p:blipFill>
          <a:blip r:embed="rId3"/>
          <a:stretch>
            <a:fillRect/>
          </a:stretch>
        </p:blipFill>
        <p:spPr>
          <a:xfrm>
            <a:off x="1681162" y="1028700"/>
            <a:ext cx="8829675" cy="4800600"/>
          </a:xfrm>
          <a:prstGeom prst="rect">
            <a:avLst/>
          </a:prstGeom>
        </p:spPr>
      </p:pic>
    </p:spTree>
    <p:extLst>
      <p:ext uri="{BB962C8B-B14F-4D97-AF65-F5344CB8AC3E}">
        <p14:creationId xmlns:p14="http://schemas.microsoft.com/office/powerpoint/2010/main" val="179717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66EC5-1625-4549-8407-642B04800615}"/>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methodology</a:t>
            </a:r>
          </a:p>
        </p:txBody>
      </p:sp>
      <p:sp>
        <p:nvSpPr>
          <p:cNvPr id="3" name="Content Placeholder 2">
            <a:extLst>
              <a:ext uri="{FF2B5EF4-FFF2-40B4-BE49-F238E27FC236}">
                <a16:creationId xmlns:a16="http://schemas.microsoft.com/office/drawing/2014/main" id="{5C25D35A-DFF3-954B-A441-DED200482E7B}"/>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Dependent variables included the human development index (HDI) and the gross domestic product per capita (GDP) and the independent variables being the stringency index, total confirmed cases and total confirmed deaths. </a:t>
            </a:r>
          </a:p>
          <a:p>
            <a:r>
              <a:rPr lang="en-US" sz="2000" dirty="0">
                <a:solidFill>
                  <a:srgbClr val="FFFFFF"/>
                </a:solidFill>
              </a:rPr>
              <a:t>Multiple Linear Regression </a:t>
            </a:r>
          </a:p>
          <a:p>
            <a:r>
              <a:rPr lang="en-US" sz="2000" dirty="0">
                <a:solidFill>
                  <a:srgbClr val="FFFFFF"/>
                </a:solidFill>
              </a:rPr>
              <a:t>ANN - Multilayer Perceptron </a:t>
            </a:r>
          </a:p>
          <a:p>
            <a:endParaRPr lang="en-US" sz="2000" dirty="0">
              <a:solidFill>
                <a:srgbClr val="FFFFFF"/>
              </a:solidFill>
            </a:endParaRPr>
          </a:p>
        </p:txBody>
      </p:sp>
    </p:spTree>
    <p:extLst>
      <p:ext uri="{BB962C8B-B14F-4D97-AF65-F5344CB8AC3E}">
        <p14:creationId xmlns:p14="http://schemas.microsoft.com/office/powerpoint/2010/main" val="3417191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716</TotalTime>
  <Words>976</Words>
  <Application>Microsoft Office PowerPoint</Application>
  <PresentationFormat>Widescreen</PresentationFormat>
  <Paragraphs>82</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Helvetica Neue</vt:lpstr>
      <vt:lpstr>Tw Cen MT</vt:lpstr>
      <vt:lpstr>Circuit</vt:lpstr>
      <vt:lpstr>Impact of Covid-19 Pandemic on the Global Economy: </vt:lpstr>
      <vt:lpstr>Team - pytorch</vt:lpstr>
      <vt:lpstr>Problem Statement</vt:lpstr>
      <vt:lpstr>Data</vt:lpstr>
      <vt:lpstr>Visualizations</vt:lpstr>
      <vt:lpstr>PowerPoint Presentation</vt:lpstr>
      <vt:lpstr>PowerPoint Presentation</vt:lpstr>
      <vt:lpstr>PowerPoint Presentation</vt:lpstr>
      <vt:lpstr>methodology</vt:lpstr>
      <vt:lpstr>Model Evaluation</vt:lpstr>
      <vt:lpstr>Conclusion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Pandemic on the Global Economy:</dc:title>
  <dc:creator>Nwosu-Ihueze, Rosemary N (Jefferson Student)</dc:creator>
  <cp:lastModifiedBy>Korede</cp:lastModifiedBy>
  <cp:revision>31</cp:revision>
  <dcterms:created xsi:type="dcterms:W3CDTF">2021-04-13T02:04:35Z</dcterms:created>
  <dcterms:modified xsi:type="dcterms:W3CDTF">2021-04-14T20:55:57Z</dcterms:modified>
</cp:coreProperties>
</file>